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Amatic SC"/>
      <p:regular r:id="rId24"/>
      <p:bold r:id="rId25"/>
    </p:embeddedFont>
    <p:embeddedFont>
      <p:font typeface="Source Code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AmaticSC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regular.fntdata"/><Relationship Id="rId25" Type="http://schemas.openxmlformats.org/officeDocument/2006/relationships/font" Target="fonts/AmaticSC-bold.fntdata"/><Relationship Id="rId28" Type="http://schemas.openxmlformats.org/officeDocument/2006/relationships/font" Target="fonts/SourceCodePro-italic.fntdata"/><Relationship Id="rId27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381237ebbc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2381237ebbc_0_8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81237ebbc_0_1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81237ebbc_0_1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381237ebbc_0_1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381237ebbc_0_1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99e474d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99e474d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81237ebbc_0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81237ebbc_0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381237ebb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381237ebb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81237ebb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g2381237ebbc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381237ebb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381237ebb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381237ebb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381237ebb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381237ebb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381237ebb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81237ebbc_0_10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81237ebbc_0_10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81237ebbc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381237ebbc_0_5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381237ebb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2381237ebbc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856058" y="1064420"/>
            <a:ext cx="7429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56058" y="3318271"/>
            <a:ext cx="74295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sz="14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856058" y="4412456"/>
            <a:ext cx="467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56059" y="1687115"/>
            <a:ext cx="7429500" cy="26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36550" lvl="0" marL="45720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1pPr>
            <a:lvl2pPr indent="-336550" lvl="1" marL="914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2pPr>
            <a:lvl3pPr indent="-336550" lvl="2" marL="1371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3pPr>
            <a:lvl4pPr indent="-336550" lvl="3" marL="1828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4pPr>
            <a:lvl5pPr indent="-336550" lvl="4" marL="22860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5pPr>
            <a:lvl6pPr indent="-336550" lvl="5" marL="27432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6pPr>
            <a:lvl7pPr indent="-336550" lvl="6" marL="32004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7pPr>
            <a:lvl8pPr indent="-336550" lvl="7" marL="36576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8pPr>
            <a:lvl9pPr indent="-336550" lvl="8" marL="41148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5592691" y="441245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856058" y="4412456"/>
            <a:ext cx="4679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707241" y="4412456"/>
            <a:ext cx="578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10.jp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hawkins.stephanie@cusd80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Biology</a:t>
            </a:r>
            <a:endParaRPr/>
          </a:p>
        </p:txBody>
      </p:sp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Mrs. Stephanie Hawkins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01B1D97-F523-41C6-B8F1-8E9465748045" id="130" name="Google Shape;130;p24"/>
          <p:cNvPicPr preferRelativeResize="0"/>
          <p:nvPr/>
        </p:nvPicPr>
        <p:blipFill rotWithShape="1">
          <a:blip r:embed="rId3">
            <a:alphaModFix/>
          </a:blip>
          <a:srcRect b="18026" l="0" r="0" t="0"/>
          <a:stretch/>
        </p:blipFill>
        <p:spPr>
          <a:xfrm>
            <a:off x="0" y="463889"/>
            <a:ext cx="3550445" cy="388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9569" y="2411016"/>
            <a:ext cx="3810600" cy="273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3C758DF-A626-47B1-A22B-C2F367BB89DE" id="132" name="Google Shape;132;p24"/>
          <p:cNvPicPr preferRelativeResize="0"/>
          <p:nvPr/>
        </p:nvPicPr>
        <p:blipFill rotWithShape="1">
          <a:blip r:embed="rId5">
            <a:alphaModFix/>
          </a:blip>
          <a:srcRect b="19877" l="0" r="0" t="4198"/>
          <a:stretch/>
        </p:blipFill>
        <p:spPr>
          <a:xfrm>
            <a:off x="3550444" y="0"/>
            <a:ext cx="5591174" cy="318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chemeClr val="accent5"/>
                </a:solidFill>
              </a:rPr>
              <a:t>Late Work policy</a:t>
            </a:r>
            <a:endParaRPr sz="3750">
              <a:solidFill>
                <a:schemeClr val="accent5"/>
              </a:solidFill>
            </a:endParaRPr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9144" lvl="0" marL="28194" marR="90543" rtl="0" algn="l">
              <a:lnSpc>
                <a:spcPct val="9996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</a:t>
            </a:r>
            <a:r>
              <a:rPr b="1" lang="en" sz="3100">
                <a:solidFill>
                  <a:srgbClr val="000000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Late work is not accepted for credit</a:t>
            </a:r>
            <a:r>
              <a:rPr b="1" lang="en" sz="31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. Please turn in your work on or before the due date. There are exceptions for </a:t>
            </a:r>
            <a:r>
              <a:rPr b="1" lang="en" sz="3100">
                <a:solidFill>
                  <a:srgbClr val="000000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excused</a:t>
            </a:r>
            <a:r>
              <a:rPr b="1" lang="en" sz="31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absences or other extreme circumstances. Please discuss these situations with your teacher. </a:t>
            </a:r>
            <a:endParaRPr b="1" sz="31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9144" lvl="0" marL="28194" marR="90543" rtl="0" algn="l">
              <a:lnSpc>
                <a:spcPct val="9996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-students </a:t>
            </a:r>
            <a:r>
              <a:rPr b="1" lang="en" sz="31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receive 3 Puma Passes each semester which will allow them to turn in an assignment </a:t>
            </a:r>
            <a:r>
              <a:rPr b="1" lang="en" sz="3100">
                <a:solidFill>
                  <a:schemeClr val="accent5"/>
                </a:solidFill>
                <a:latin typeface="Amatic SC"/>
                <a:ea typeface="Amatic SC"/>
                <a:cs typeface="Amatic SC"/>
                <a:sym typeface="Amatic SC"/>
              </a:rPr>
              <a:t>1 DAY</a:t>
            </a:r>
            <a:r>
              <a:rPr b="1" lang="en" sz="31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 after the due date for full credit. </a:t>
            </a:r>
            <a:endParaRPr b="1" sz="31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31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50">
                <a:solidFill>
                  <a:srgbClr val="980000"/>
                </a:solidFill>
              </a:rPr>
              <a:t>Grades</a:t>
            </a:r>
            <a:r>
              <a:rPr lang="en" sz="3750">
                <a:solidFill>
                  <a:srgbClr val="980000"/>
                </a:solidFill>
              </a:rPr>
              <a:t> </a:t>
            </a:r>
            <a:endParaRPr sz="3750"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228675"/>
            <a:ext cx="8520600" cy="38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32004" rtl="0" algn="l">
              <a:lnSpc>
                <a:spcPct val="100000"/>
              </a:lnSpc>
              <a:spcBef>
                <a:spcPts val="1233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98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7686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Your grade will be based on the following: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2225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Semester cumulative = 80% of semester grade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2225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2860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 50% - Assessments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2860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 30% - Formal Labs / Group Activities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2860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 20% - Classwork / Participation/ Homework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2860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27813" rtl="0" algn="l">
              <a:lnSpc>
                <a:spcPct val="10000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Final exam = 20% of semester grade </a:t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5080" lvl="0" marL="23241" marR="316104" rtl="0" algn="l">
              <a:lnSpc>
                <a:spcPct val="9996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5080" lvl="0" marL="23241" marR="316104" rtl="0" algn="l">
              <a:lnSpc>
                <a:spcPct val="99960"/>
              </a:lnSpc>
              <a:spcBef>
                <a:spcPts val="33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Your grade will be determined by the number of points earned in the class. </a:t>
            </a:r>
            <a:r>
              <a:rPr b="1" lang="en" sz="3000">
                <a:solidFill>
                  <a:srgbClr val="000000"/>
                </a:solidFill>
                <a:highlight>
                  <a:schemeClr val="dk1"/>
                </a:highlight>
                <a:latin typeface="Amatic SC"/>
                <a:ea typeface="Amatic SC"/>
                <a:cs typeface="Amatic SC"/>
                <a:sym typeface="Amatic SC"/>
              </a:rPr>
              <a:t>Please keep track of your grade using Infinite Campus. </a:t>
            </a:r>
            <a:endParaRPr b="1" sz="3000">
              <a:solidFill>
                <a:srgbClr val="000000"/>
              </a:solidFill>
              <a:highlight>
                <a:schemeClr val="dk1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Tardies and Absences</a:t>
            </a:r>
            <a:endParaRPr/>
          </a:p>
        </p:txBody>
      </p:sp>
      <p:sp>
        <p:nvSpPr>
          <p:cNvPr id="150" name="Google Shape;150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YES!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4 Tardies = </a:t>
            </a:r>
            <a:r>
              <a:rPr lang="en"/>
              <a:t>Referral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15 or more absences= Seat time must be made up or lose that credit. 😟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-Not cool, so come to school! </a:t>
            </a:r>
            <a:endParaRPr/>
          </a:p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they even matter???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 you!!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Email: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hawkins.stephanie@cusd80.com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Phone: #480-224-2979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Office Hours: Monday-Thursday 2:15pm-3pm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	(Designated Tutoring Day: Tuesday)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423700" y="1806550"/>
            <a:ext cx="7620300" cy="26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STUDENTS NEED TO BECOME SELF-DIRECTED PROBLEM-SOLVERS!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219075" lvl="2" marL="701675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❑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What are students </a:t>
            </a:r>
            <a:r>
              <a:rPr b="1" i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figuring out 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during each lesson?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219075" lvl="2" marL="701675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❑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What </a:t>
            </a:r>
            <a:r>
              <a:rPr b="1" i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background knowledge 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do our students need to satisfy our State’s performance expectations? 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219075" lvl="2" marL="701675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❑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How can we build </a:t>
            </a:r>
            <a:r>
              <a:rPr b="1" i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coherence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as we move through a unit? 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190500" lvl="2" marL="5207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❑"/>
            </a:pP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How is </a:t>
            </a:r>
            <a:r>
              <a:rPr b="1" i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teacher acting as facilitator</a:t>
            </a:r>
            <a:r>
              <a:rPr b="1" lang="en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 and not simply a deliverer of information?  </a:t>
            </a:r>
            <a:endParaRPr b="1" sz="24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-76200" lvl="2" marL="52070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Noto Sans Symbols"/>
              <a:buNone/>
            </a:pPr>
            <a:r>
              <a:t/>
            </a:r>
            <a:endParaRPr sz="33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423700" y="699850"/>
            <a:ext cx="6977400" cy="11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</a:pPr>
            <a:r>
              <a:rPr lang="en" sz="3600" u="sng"/>
              <a:t>MORE </a:t>
            </a:r>
            <a:r>
              <a:rPr i="1" lang="en" sz="3600" u="sng"/>
              <a:t>FIGURING OUT</a:t>
            </a:r>
            <a:r>
              <a:rPr lang="en" sz="3600" u="sng"/>
              <a:t>, </a:t>
            </a:r>
            <a:br>
              <a:rPr lang="en" sz="3600" u="sng"/>
            </a:br>
            <a:r>
              <a:rPr lang="en" sz="3600" u="sng"/>
              <a:t>LESS </a:t>
            </a:r>
            <a:r>
              <a:rPr i="1" lang="en" sz="3600" u="sng"/>
              <a:t>LEARNING ABOUT</a:t>
            </a:r>
            <a:endParaRPr i="1" sz="3600" u="sng"/>
          </a:p>
        </p:txBody>
      </p:sp>
      <p:sp>
        <p:nvSpPr>
          <p:cNvPr id="82" name="Google Shape;82;p17"/>
          <p:cNvSpPr txBox="1"/>
          <p:nvPr/>
        </p:nvSpPr>
        <p:spPr>
          <a:xfrm>
            <a:off x="623450" y="863203"/>
            <a:ext cx="79593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252950" y="193000"/>
            <a:ext cx="72150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525" lIns="69050" spcFirstLastPara="1" rIns="69050" wrap="square" tIns="34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1" lang="en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HOW IS THIS SCIENCE CLASS DIFFERENT?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will we cover in our storylines?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0" y="927170"/>
            <a:ext cx="7397100" cy="415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NGSS Standards Continued…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100" y="923075"/>
            <a:ext cx="7262026" cy="42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few more!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69758"/>
            <a:ext cx="8520601" cy="391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how my group will make storylining successful: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Show up with a </a:t>
            </a:r>
            <a:r>
              <a:rPr b="1" lang="en"/>
              <a:t>working mentality</a:t>
            </a:r>
            <a:r>
              <a:rPr lang="en"/>
              <a:t>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Respect</a:t>
            </a:r>
            <a:r>
              <a:rPr lang="en"/>
              <a:t> each other’s ideas and opinions.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Equal participation</a:t>
            </a:r>
            <a:r>
              <a:rPr lang="en"/>
              <a:t> in group activities.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 </a:t>
            </a:r>
            <a:r>
              <a:rPr b="1" lang="en"/>
              <a:t>responsible</a:t>
            </a:r>
            <a:r>
              <a:rPr lang="en"/>
              <a:t> for your work.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 well </a:t>
            </a:r>
            <a:r>
              <a:rPr b="1" lang="en"/>
              <a:t>together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Positive</a:t>
            </a:r>
            <a:r>
              <a:rPr lang="en"/>
              <a:t> attitude.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Work, to </a:t>
            </a:r>
            <a:r>
              <a:rPr b="1" lang="en"/>
              <a:t>work harder</a:t>
            </a:r>
            <a:r>
              <a:rPr lang="en"/>
              <a:t>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b="1" lang="en"/>
              <a:t>Be productive.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</a:t>
            </a:r>
            <a:r>
              <a:rPr b="1" lang="en"/>
              <a:t>communication</a:t>
            </a:r>
            <a:r>
              <a:rPr lang="en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"/>
              <a:t>Don't be afraid</a:t>
            </a:r>
            <a:r>
              <a:rPr lang="en"/>
              <a:t> to be wrong, learn from your mistakes!</a:t>
            </a:r>
            <a:endParaRPr/>
          </a:p>
        </p:txBody>
      </p:sp>
      <p:sp>
        <p:nvSpPr>
          <p:cNvPr id="108" name="Google Shape;108;p21"/>
          <p:cNvSpPr/>
          <p:nvPr/>
        </p:nvSpPr>
        <p:spPr>
          <a:xfrm rot="-717573">
            <a:off x="4963554" y="2292388"/>
            <a:ext cx="3712967" cy="145449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4"/>
                </a:solidFill>
                <a:latin typeface="Arial"/>
              </a:rPr>
              <a:t>This is an example from 1st hour!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1111" l="14446" r="18886" t="-367"/>
          <a:stretch/>
        </p:blipFill>
        <p:spPr>
          <a:xfrm rot="5984165">
            <a:off x="5252614" y="99048"/>
            <a:ext cx="3429001" cy="382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 rotWithShape="1">
          <a:blip r:embed="rId4">
            <a:alphaModFix/>
          </a:blip>
          <a:srcRect b="22224" l="4162" r="2501" t="24442"/>
          <a:stretch/>
        </p:blipFill>
        <p:spPr>
          <a:xfrm>
            <a:off x="674575" y="2400300"/>
            <a:ext cx="6400800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 rotWithShape="1">
          <a:blip r:embed="rId5">
            <a:alphaModFix/>
          </a:blip>
          <a:srcRect b="0" l="6671" r="8883" t="0"/>
          <a:stretch/>
        </p:blipFill>
        <p:spPr>
          <a:xfrm>
            <a:off x="79986" y="96576"/>
            <a:ext cx="2787267" cy="247517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3079775" y="257175"/>
            <a:ext cx="1854900" cy="15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Amatic SC"/>
                <a:ea typeface="Amatic SC"/>
                <a:cs typeface="Amatic SC"/>
                <a:sym typeface="Amatic SC"/>
              </a:rPr>
              <a:t>**Lots of group work and student driven activities this year!</a:t>
            </a:r>
            <a:endParaRPr b="1" sz="24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856060" y="463889"/>
            <a:ext cx="74295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Twentieth Century"/>
              <a:buNone/>
            </a:pPr>
            <a:r>
              <a:t/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4795838" cy="307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6818" y="-14288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02025" y="2571757"/>
            <a:ext cx="3657602" cy="266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 rotWithShape="1">
          <a:blip r:embed="rId6">
            <a:alphaModFix/>
          </a:blip>
          <a:srcRect b="1851" l="6940" r="11112" t="5555"/>
          <a:stretch/>
        </p:blipFill>
        <p:spPr>
          <a:xfrm>
            <a:off x="712000" y="2528400"/>
            <a:ext cx="3371851" cy="285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